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FFFFF"/>
    <a:srgbClr val="4472C4"/>
    <a:srgbClr val="660033"/>
    <a:srgbClr val="E2B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E46C-301D-4FEE-A27B-4049FE30FFC3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7CFA2-D848-499C-A644-2B0C94718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3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7CFA2-D848-499C-A644-2B0C947183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3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4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5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0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7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6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9C2C-8252-4B9A-B588-C8A3E9C68728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B944C-0BC3-4A76-80D4-0F8CBCC39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0284" y="2274399"/>
            <a:ext cx="7372603" cy="23876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Futura PT Bold" panose="020B0902020204020203" pitchFamily="34" charset="-52"/>
              </a:rPr>
              <a:t>Вебинар</a:t>
            </a:r>
            <a:r>
              <a:rPr lang="ru-RU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 по подведению итогов и представлению лучших инклюзивных практик по результатам конкурса </a:t>
            </a:r>
            <a:r>
              <a:rPr lang="en-US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</a:br>
            <a:r>
              <a:rPr lang="ru-RU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«Выбор </a:t>
            </a:r>
            <a:r>
              <a:rPr lang="en-US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PRO</a:t>
            </a:r>
            <a:r>
              <a:rPr lang="ru-RU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ст»</a:t>
            </a:r>
            <a:endParaRPr lang="ru-RU" sz="3600" dirty="0">
              <a:solidFill>
                <a:srgbClr val="002060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01" y="250254"/>
            <a:ext cx="2351775" cy="1763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70" y="432162"/>
            <a:ext cx="3389258" cy="1400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3825" y="4661999"/>
            <a:ext cx="8402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latin typeface="Futura PT Book" panose="020B0502020204020303" pitchFamily="34" charset="-52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Зимина Ирина Геннадьевна, специалист по связям с общественностью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Соломатина Ирина Александровна, </a:t>
            </a:r>
            <a:r>
              <a:rPr lang="ru-RU" sz="1600" dirty="0" err="1" smtClean="0">
                <a:solidFill>
                  <a:srgbClr val="002060"/>
                </a:solidFill>
                <a:latin typeface="Futura PT Book" panose="020B0502020204020303" pitchFamily="34" charset="-52"/>
              </a:rPr>
              <a:t>и.о</a:t>
            </a:r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. руководителя РУМЦ СПО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Шарабарина Христина Александровна, аналитик РУМЦ СПО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Futura PT Book" panose="020B0502020204020303" pitchFamily="34" charset="-52"/>
              </a:rPr>
              <a:t>Винцукевич</a:t>
            </a:r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Futura PT Book" panose="020B0502020204020303" pitchFamily="34" charset="-52"/>
              </a:rPr>
              <a:t>Рамиля</a:t>
            </a:r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Futura PT Book" panose="020B0502020204020303" pitchFamily="34" charset="-52"/>
              </a:rPr>
              <a:t>Исламгалеевна</a:t>
            </a:r>
            <a:r>
              <a:rPr lang="ru-RU" sz="16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, методист БЦИПО</a:t>
            </a:r>
            <a:endParaRPr lang="ru-RU" sz="1600" dirty="0">
              <a:solidFill>
                <a:srgbClr val="002060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46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18" y="1318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ld" panose="020B0902020204020203" pitchFamily="34" charset="-52"/>
              </a:rPr>
              <a:t>ПОВЕСТКА ДНЯ:</a:t>
            </a:r>
            <a:endParaRPr lang="ru-RU" sz="4000" dirty="0">
              <a:solidFill>
                <a:srgbClr val="002060"/>
              </a:solidFill>
              <a:effectLst>
                <a:glow rad="127000">
                  <a:schemeClr val="bg1">
                    <a:alpha val="95000"/>
                  </a:schemeClr>
                </a:glow>
              </a:effectLst>
              <a:latin typeface="Futura PT Bold" panose="020B0902020204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552" y="2643588"/>
            <a:ext cx="7588717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орядок проведения конкурса</a:t>
            </a:r>
            <a:r>
              <a:rPr lang="en-US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;</a:t>
            </a:r>
            <a:endParaRPr lang="ru-RU" sz="2400" dirty="0" smtClean="0">
              <a:solidFill>
                <a:srgbClr val="002060"/>
              </a:solidFill>
              <a:effectLst>
                <a:glow rad="127000">
                  <a:schemeClr val="bg1">
                    <a:alpha val="95000"/>
                  </a:schemeClr>
                </a:glow>
              </a:effectLst>
              <a:latin typeface="Futura PT Book" panose="020B0502020204020303" pitchFamily="34" charset="-52"/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мнение 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экспертов о представленных </a:t>
            </a:r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практиках, критерии оценивания;</a:t>
            </a:r>
            <a:endParaRPr lang="ru-RU" sz="2400" dirty="0">
              <a:solidFill>
                <a:srgbClr val="002060"/>
              </a:solidFill>
              <a:effectLst>
                <a:glow rad="127000">
                  <a:schemeClr val="bg1">
                    <a:alpha val="95000"/>
                  </a:schemeClr>
                </a:glow>
              </a:effectLst>
              <a:latin typeface="Futura PT Book" panose="020B0502020204020303" pitchFamily="34" charset="-52"/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рекомендации 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по структуре оформления конкурсных работ;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оглашение </a:t>
            </a:r>
            <a:r>
              <a:rPr lang="ru-RU" sz="2400" dirty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результатов </a:t>
            </a:r>
            <a:r>
              <a:rPr lang="ru-RU" sz="2400" dirty="0" smtClean="0">
                <a:solidFill>
                  <a:srgbClr val="002060"/>
                </a:solidFill>
                <a:effectLst>
                  <a:glow rad="127000">
                    <a:schemeClr val="bg1">
                      <a:alpha val="95000"/>
                    </a:schemeClr>
                  </a:glow>
                </a:effectLst>
                <a:latin typeface="Futura PT Book" panose="020B0502020204020303" pitchFamily="34" charset="-52"/>
              </a:rPr>
              <a:t>конкурса</a:t>
            </a:r>
            <a:endParaRPr lang="ru-RU" sz="2400" dirty="0">
              <a:solidFill>
                <a:srgbClr val="002060"/>
              </a:solidFill>
              <a:effectLst>
                <a:glow rad="127000">
                  <a:schemeClr val="bg1">
                    <a:alpha val="95000"/>
                  </a:schemeClr>
                </a:glow>
              </a:effectLst>
              <a:latin typeface="Futura PT Book" panose="020B0502020204020303" pitchFamily="34" charset="-52"/>
            </a:endParaRPr>
          </a:p>
          <a:p>
            <a:endParaRPr lang="ru-RU" sz="4000" dirty="0">
              <a:solidFill>
                <a:srgbClr val="002060"/>
              </a:solidFill>
              <a:effectLst>
                <a:glow rad="127000">
                  <a:schemeClr val="bg1">
                    <a:alpha val="95000"/>
                  </a:schemeClr>
                </a:glow>
              </a:effectLst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87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434" y="856014"/>
            <a:ext cx="6245192" cy="151180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ПОРЯДОК ПРОВЕДЕНИЯ КОНКУРСА</a:t>
            </a:r>
            <a:endParaRPr lang="ru-RU" dirty="0">
              <a:solidFill>
                <a:srgbClr val="002060"/>
              </a:solidFill>
              <a:latin typeface="Futura PT Bold" panose="020B0902020204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5797" y="2367815"/>
            <a:ext cx="7950466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Futura PT Book" panose="020B0502020204020303" pitchFamily="34" charset="-52"/>
              </a:rPr>
              <a:t>I этап (отборочный): с 12 мая по 16 июня 2025 г.;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Futura PT Book" panose="020B0502020204020303" pitchFamily="34" charset="-52"/>
              </a:rPr>
              <a:t>II этап (финальный): </a:t>
            </a:r>
            <a:r>
              <a:rPr lang="ru-RU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до 22 сентября </a:t>
            </a:r>
            <a:r>
              <a:rPr lang="ru-RU" sz="2400" dirty="0">
                <a:solidFill>
                  <a:srgbClr val="002060"/>
                </a:solidFill>
                <a:latin typeface="Futura PT Book" panose="020B0502020204020303" pitchFamily="34" charset="-52"/>
              </a:rPr>
              <a:t>2025 г.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Futura PT Book" panose="020B0502020204020303" pitchFamily="34" charset="-52"/>
              </a:rPr>
              <a:t>На I </a:t>
            </a:r>
            <a:r>
              <a:rPr lang="ru-RU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этапе: экспертный совет провел первичный отбор практик. Выбраны 10 лучших.</a:t>
            </a:r>
            <a:endParaRPr lang="ru-RU" sz="2400" dirty="0">
              <a:solidFill>
                <a:srgbClr val="002060"/>
              </a:solidFill>
              <a:latin typeface="Futura PT Book" panose="020B0502020204020303" pitchFamily="34" charset="-52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На </a:t>
            </a:r>
            <a:r>
              <a:rPr lang="en-US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I</a:t>
            </a:r>
            <a:r>
              <a:rPr lang="ru-RU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I этапе: экспертный </a:t>
            </a:r>
            <a:r>
              <a:rPr lang="ru-RU" sz="2400" dirty="0">
                <a:solidFill>
                  <a:srgbClr val="002060"/>
                </a:solidFill>
                <a:latin typeface="Futura PT Book" panose="020B0502020204020303" pitchFamily="34" charset="-52"/>
              </a:rPr>
              <a:t>совет </a:t>
            </a:r>
            <a:r>
              <a:rPr lang="ru-RU" sz="24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проанализировал конкурсные работы участников, на основании их оценок были определены победители конкурса</a:t>
            </a:r>
            <a:endParaRPr lang="ru-RU" sz="2400" dirty="0">
              <a:solidFill>
                <a:srgbClr val="002060"/>
              </a:solidFill>
              <a:latin typeface="Futura PT Book" panose="020B0502020204020303" pitchFamily="34" charset="-52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80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27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КРИТЕРИИ ЭКСПЕРТНОЙ ОЦЕНКИ ИНКЛЮЗИВНОЙ ПРАКТИКИ</a:t>
            </a:r>
            <a:r>
              <a:rPr lang="ru-RU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В СИСТЕМЕ СРЕДНЕГО ПРОФЕССИОНАЛЬНОГО ОБРАЗОВАНИЯ</a:t>
            </a:r>
            <a:r>
              <a:rPr lang="ru-RU" sz="3600" dirty="0" smtClean="0">
                <a:solidFill>
                  <a:srgbClr val="660033"/>
                </a:solidFill>
                <a:latin typeface="Futura PT Bold" panose="020B0902020204020203" pitchFamily="34" charset="-52"/>
              </a:rPr>
              <a:t/>
            </a:r>
            <a:br>
              <a:rPr lang="ru-RU" sz="3600" dirty="0" smtClean="0">
                <a:solidFill>
                  <a:srgbClr val="660033"/>
                </a:solidFill>
                <a:latin typeface="Futura PT Bold" panose="020B0902020204020203" pitchFamily="34" charset="-52"/>
              </a:rPr>
            </a:br>
            <a:endParaRPr lang="ru-RU" dirty="0">
              <a:latin typeface="Futura PT Bold" panose="020B0902020204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636" y="1825625"/>
            <a:ext cx="10959164" cy="4351338"/>
          </a:xfrm>
        </p:spPr>
        <p:txBody>
          <a:bodyPr/>
          <a:lstStyle/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79484"/>
              </p:ext>
            </p:extLst>
          </p:nvPr>
        </p:nvGraphicFramePr>
        <p:xfrm>
          <a:off x="838200" y="1825625"/>
          <a:ext cx="10572320" cy="4907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6686">
                  <a:extLst>
                    <a:ext uri="{9D8B030D-6E8A-4147-A177-3AD203B41FA5}">
                      <a16:colId xmlns:a16="http://schemas.microsoft.com/office/drawing/2014/main" val="883057165"/>
                    </a:ext>
                  </a:extLst>
                </a:gridCol>
                <a:gridCol w="10055634">
                  <a:extLst>
                    <a:ext uri="{9D8B030D-6E8A-4147-A177-3AD203B41FA5}">
                      <a16:colId xmlns:a16="http://schemas.microsoft.com/office/drawing/2014/main" val="3271837172"/>
                    </a:ext>
                  </a:extLst>
                </a:gridCol>
              </a:tblGrid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1. 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Наличие полного пакета документов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18198"/>
                  </a:ext>
                </a:extLst>
              </a:tr>
              <a:tr h="641137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2. 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Полнота и точность в выполнении требований к оформлению, содержанию и структуре инклюзивной практики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58979"/>
                  </a:ext>
                </a:extLst>
              </a:tr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3.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Актуальность и востребованность инклюзивной практики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24151"/>
                  </a:ext>
                </a:extLst>
              </a:tr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4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Соответствие содержания инклюзивной практики особенностям целевой аудитории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123911"/>
                  </a:ext>
                </a:extLst>
              </a:tr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5.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Оригинальность, инновационность инклюзивной практики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71650"/>
                  </a:ext>
                </a:extLst>
              </a:tr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6.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Реалистичность целей, задач, сроков и способов их достижения, решения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54716"/>
                  </a:ext>
                </a:extLst>
              </a:tr>
              <a:tr h="312471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7.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Наличие алгоритма реализации инклюзивной практики (дорожная карта)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24251"/>
                  </a:ext>
                </a:extLst>
              </a:tr>
              <a:tr h="641137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8.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Обоснованность кадрового, материально-технического, методического, информационного обеспечения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76986"/>
                  </a:ext>
                </a:extLst>
              </a:tr>
              <a:tr h="641137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9.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Воспроизводимость инклюзивной практики (возможность использования субъектами инклюзивного образования)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96965"/>
                  </a:ext>
                </a:extLst>
              </a:tr>
              <a:tr h="641137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0" dirty="0" smtClean="0">
                          <a:effectLst/>
                          <a:latin typeface="Futura PT Book" panose="020B0502020204020303" pitchFamily="34" charset="-52"/>
                        </a:rPr>
                        <a:t>10.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Futura PT Book" panose="020B0502020204020303" pitchFamily="34" charset="-52"/>
                        </a:rPr>
                        <a:t>Полнота описания и значимость сведений о практической апробации результатов, подтверждающих эффективность реализации инклюзивной практики</a:t>
                      </a:r>
                      <a:endParaRPr lang="ru-RU" sz="2000" b="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6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911" y="827702"/>
            <a:ext cx="670800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Futura PT Bold" panose="020B0902020204020203" pitchFamily="34" charset="-52"/>
              </a:rPr>
              <a:t>Общие комментарии и пожелания </a:t>
            </a:r>
            <a:r>
              <a:rPr lang="ru-RU" sz="3600" dirty="0" smtClean="0">
                <a:solidFill>
                  <a:srgbClr val="002060"/>
                </a:solidFill>
                <a:latin typeface="Futura PT Bold" panose="020B0902020204020203" pitchFamily="34" charset="-52"/>
              </a:rPr>
              <a:t>экспертов:</a:t>
            </a:r>
            <a:endParaRPr lang="ru-RU" sz="3600" dirty="0">
              <a:solidFill>
                <a:srgbClr val="002060"/>
              </a:solidFill>
              <a:latin typeface="Futura PT Bold" panose="020B0902020204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001" y="2216639"/>
            <a:ext cx="796581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1.Межведомственное взаимодействие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2.Привлечение партнеров к реализации практик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3.Использование современных технологий (н-р, </a:t>
            </a:r>
            <a:r>
              <a:rPr lang="en-US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VR</a:t>
            </a: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, дистанционные формы)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4.Соответствие пакету документов, требованиям оформления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5.Новизна и уникальность практики</a:t>
            </a:r>
            <a:endParaRPr lang="ru-RU" dirty="0">
              <a:solidFill>
                <a:srgbClr val="002060"/>
              </a:solidFill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40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73" y="557631"/>
            <a:ext cx="11247244" cy="1325563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Futura PT Bold" panose="020B0902020204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экспертной оценки конкурсных </a:t>
            </a:r>
            <a:r>
              <a:rPr lang="ru-RU" altLang="ru-RU" sz="2800" b="1" dirty="0" smtClean="0">
                <a:solidFill>
                  <a:srgbClr val="002060"/>
                </a:solidFill>
                <a:latin typeface="Futura PT Bold" panose="020B0902020204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работ:</a:t>
            </a:r>
            <a:endParaRPr lang="ru-RU" sz="2800" dirty="0">
              <a:solidFill>
                <a:srgbClr val="002060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98168"/>
              </p:ext>
            </p:extLst>
          </p:nvPr>
        </p:nvGraphicFramePr>
        <p:xfrm>
          <a:off x="654369" y="1774067"/>
          <a:ext cx="10621652" cy="398860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66982">
                  <a:extLst>
                    <a:ext uri="{9D8B030D-6E8A-4147-A177-3AD203B41FA5}">
                      <a16:colId xmlns:a16="http://schemas.microsoft.com/office/drawing/2014/main" val="4117331658"/>
                    </a:ext>
                  </a:extLst>
                </a:gridCol>
                <a:gridCol w="3711920">
                  <a:extLst>
                    <a:ext uri="{9D8B030D-6E8A-4147-A177-3AD203B41FA5}">
                      <a16:colId xmlns:a16="http://schemas.microsoft.com/office/drawing/2014/main" val="4166027854"/>
                    </a:ext>
                  </a:extLst>
                </a:gridCol>
                <a:gridCol w="3388296">
                  <a:extLst>
                    <a:ext uri="{9D8B030D-6E8A-4147-A177-3AD203B41FA5}">
                      <a16:colId xmlns:a16="http://schemas.microsoft.com/office/drawing/2014/main" val="2041914131"/>
                    </a:ext>
                  </a:extLst>
                </a:gridCol>
                <a:gridCol w="778929">
                  <a:extLst>
                    <a:ext uri="{9D8B030D-6E8A-4147-A177-3AD203B41FA5}">
                      <a16:colId xmlns:a16="http://schemas.microsoft.com/office/drawing/2014/main" val="558281117"/>
                    </a:ext>
                  </a:extLst>
                </a:gridCol>
                <a:gridCol w="975525">
                  <a:extLst>
                    <a:ext uri="{9D8B030D-6E8A-4147-A177-3AD203B41FA5}">
                      <a16:colId xmlns:a16="http://schemas.microsoft.com/office/drawing/2014/main" val="1241746423"/>
                    </a:ext>
                  </a:extLst>
                </a:gridCol>
              </a:tblGrid>
              <a:tr h="487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ФИО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Название практики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Название учреждения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Средний </a:t>
                      </a: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балл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Место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59104"/>
                  </a:ext>
                </a:extLst>
              </a:tr>
              <a:tr h="974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</a:rPr>
                        <a:t>Столярова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 Н.Г.,</a:t>
                      </a:r>
                      <a:r>
                        <a:rPr lang="ru-RU" sz="1400" b="0" baseline="0" dirty="0" smtClean="0">
                          <a:effectLst/>
                          <a:latin typeface="Futura PT Bold" panose="020B0902020204020203" pitchFamily="34" charset="-52"/>
                        </a:rPr>
                        <a:t> </a:t>
                      </a: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</a:rPr>
                        <a:t>Бритикова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 Т.Ю.,</a:t>
                      </a:r>
                      <a:r>
                        <a:rPr lang="ru-RU" sz="1400" b="0" baseline="0" dirty="0" smtClean="0">
                          <a:effectLst/>
                          <a:latin typeface="Futura PT Bold" panose="020B0902020204020203" pitchFamily="34" charset="-52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Смирнов А.В.,</a:t>
                      </a:r>
                      <a:r>
                        <a:rPr lang="ru-RU" sz="1400" b="0" baseline="0" dirty="0" smtClean="0">
                          <a:effectLst/>
                          <a:latin typeface="Futura PT Bold" panose="020B0902020204020203" pitchFamily="34" charset="-52"/>
                        </a:rPr>
                        <a:t> </a:t>
                      </a: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</a:rPr>
                        <a:t>Кошечкина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 О.В.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Психолого-педагогическое сопровождение молодых людей с выраженными интеллектуальными нарушениями после профессионального обучения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Институт среднего профессионального образования имени К.Д. Ушинского ГАОУ ВО МГПУ 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34,2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utura PT Book" panose="020B0502020204020303" pitchFamily="34" charset="-52"/>
                        </a:rPr>
                        <a:t>I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89003"/>
                  </a:ext>
                </a:extLst>
              </a:tr>
              <a:tr h="1046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Кожанова Е.И,</a:t>
                      </a:r>
                      <a:r>
                        <a:rPr lang="ru-RU" sz="1400" b="0" baseline="0" dirty="0" smtClean="0">
                          <a:effectLst/>
                          <a:latin typeface="Futura PT Bold" panose="020B0902020204020203" pitchFamily="34" charset="-52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Андреева Н.В. 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Формы профориентационной работы для людей с инвалидностью и ограниченными возможностями здоровья, ориентирующихся на выбор специальностей СПО, реализуемых в ГБ ПОУ «Тверской политехнический колледж»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ГБ ПОУ «Тверской политехнический колледж»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32,8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Futura PT Book" panose="020B0502020204020303" pitchFamily="34" charset="-52"/>
                        </a:rPr>
                        <a:t>II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8670"/>
                  </a:ext>
                </a:extLst>
              </a:tr>
              <a:tr h="73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Азизова Л.П.,</a:t>
                      </a:r>
                      <a:r>
                        <a:rPr lang="ru-RU" sz="1400" b="0" baseline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Иванова Н.С.,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Матафонова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Практика профориентационного наставничества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участием лиц с ОВЗ</a:t>
                      </a: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КГБПОУ «Зеленогорский техникум промышленных технологий и сервиса»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Futura PT Book" panose="020B0502020204020303" pitchFamily="34" charset="-52"/>
                        </a:rPr>
                        <a:t>II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48264"/>
                  </a:ext>
                </a:extLst>
              </a:tr>
              <a:tr h="73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</a:rPr>
                        <a:t>Дрелинг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</a:rPr>
                        <a:t> А.В.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Социальная адаптация и профессионализм без границ: практика наставничества для слушателей с ОВЗ, инвалидностью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КГБПОУ «Красноярский индустриально-металлургический техникум» 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32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utura PT Book" panose="020B0502020204020303" pitchFamily="34" charset="-52"/>
                        </a:rPr>
                        <a:t>III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9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39" y="141171"/>
            <a:ext cx="11247244" cy="1325563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b="1" dirty="0">
                <a:solidFill>
                  <a:srgbClr val="002060"/>
                </a:solidFill>
                <a:latin typeface="Futura PT Bold" panose="020B0902020204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экспертной оценки конкурсных </a:t>
            </a:r>
            <a:r>
              <a:rPr lang="ru-RU" altLang="ru-RU" sz="2800" b="1" dirty="0" smtClean="0">
                <a:solidFill>
                  <a:srgbClr val="002060"/>
                </a:solidFill>
                <a:latin typeface="Futura PT Bold" panose="020B0902020204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работ:</a:t>
            </a:r>
            <a:endParaRPr lang="ru-RU" sz="2800" dirty="0">
              <a:solidFill>
                <a:srgbClr val="002060"/>
              </a:solidFill>
              <a:latin typeface="Futura PT Bold" panose="020B0902020204020203" pitchFamily="34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094236"/>
              </p:ext>
            </p:extLst>
          </p:nvPr>
        </p:nvGraphicFramePr>
        <p:xfrm>
          <a:off x="727539" y="1158434"/>
          <a:ext cx="10677443" cy="518672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12242">
                  <a:extLst>
                    <a:ext uri="{9D8B030D-6E8A-4147-A177-3AD203B41FA5}">
                      <a16:colId xmlns:a16="http://schemas.microsoft.com/office/drawing/2014/main" val="4117331658"/>
                    </a:ext>
                  </a:extLst>
                </a:gridCol>
                <a:gridCol w="4300396">
                  <a:extLst>
                    <a:ext uri="{9D8B030D-6E8A-4147-A177-3AD203B41FA5}">
                      <a16:colId xmlns:a16="http://schemas.microsoft.com/office/drawing/2014/main" val="4166027854"/>
                    </a:ext>
                  </a:extLst>
                </a:gridCol>
                <a:gridCol w="3702597">
                  <a:extLst>
                    <a:ext uri="{9D8B030D-6E8A-4147-A177-3AD203B41FA5}">
                      <a16:colId xmlns:a16="http://schemas.microsoft.com/office/drawing/2014/main" val="2041914131"/>
                    </a:ext>
                  </a:extLst>
                </a:gridCol>
                <a:gridCol w="862208">
                  <a:extLst>
                    <a:ext uri="{9D8B030D-6E8A-4147-A177-3AD203B41FA5}">
                      <a16:colId xmlns:a16="http://schemas.microsoft.com/office/drawing/2014/main" val="558281117"/>
                    </a:ext>
                  </a:extLst>
                </a:gridCol>
              </a:tblGrid>
              <a:tr h="462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ФИО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Название практики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Название учреждения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Средний </a:t>
                      </a:r>
                      <a:r>
                        <a:rPr lang="ru-RU" sz="1300" dirty="0">
                          <a:effectLst/>
                          <a:latin typeface="Futura PT Book" panose="020B0502020204020303" pitchFamily="34" charset="-52"/>
                        </a:rPr>
                        <a:t>балл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59104"/>
                  </a:ext>
                </a:extLst>
              </a:tr>
              <a:tr h="924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Пономарева М.В., </a:t>
                      </a: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Пиньковская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И.А.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инклюзивной ранней профориентации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«Цветные приключения»</a:t>
                      </a: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ГПОУ</a:t>
                      </a:r>
                      <a:r>
                        <a:rPr lang="ru-RU" sz="1300" baseline="0" dirty="0" smtClean="0"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Тульской области «</a:t>
                      </a:r>
                      <a:r>
                        <a:rPr lang="ru-RU" sz="1300" dirty="0" err="1" smtClean="0">
                          <a:effectLst/>
                          <a:latin typeface="Futura PT Book" panose="020B0502020204020303" pitchFamily="34" charset="-52"/>
                        </a:rPr>
                        <a:t>Новомосковский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 многопрофильный колледж»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31,4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89003"/>
                  </a:ext>
                </a:extLst>
              </a:tr>
              <a:tr h="641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Буханец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Наставничество как инструмент профессиональной адаптации студентов с ОВЗ и инвалидностью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КГБПОУ</a:t>
                      </a:r>
                    </a:p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300" dirty="0" err="1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Балахтинский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 аграрный техникум»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8670"/>
                  </a:ext>
                </a:extLst>
              </a:tr>
              <a:tr h="693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Futura PT Bold" panose="020B0902020204020203" pitchFamily="34" charset="-52"/>
                        </a:rPr>
                        <a:t>Борозинец</a:t>
                      </a:r>
                      <a:r>
                        <a:rPr lang="ru-RU" sz="1400" dirty="0" smtClean="0">
                          <a:latin typeface="Futura PT Bold" panose="020B0902020204020203" pitchFamily="34" charset="-52"/>
                        </a:rPr>
                        <a:t> Н.М., </a:t>
                      </a:r>
                      <a:r>
                        <a:rPr lang="ru-RU" sz="1400" dirty="0" err="1" smtClean="0">
                          <a:latin typeface="Futura PT Bold" panose="020B0902020204020203" pitchFamily="34" charset="-52"/>
                        </a:rPr>
                        <a:t>Браккер</a:t>
                      </a:r>
                      <a:r>
                        <a:rPr lang="ru-RU" sz="1400" dirty="0" smtClean="0">
                          <a:latin typeface="Futura PT Bold" panose="020B0902020204020203" pitchFamily="34" charset="-52"/>
                        </a:rPr>
                        <a:t> Е.Л., </a:t>
                      </a:r>
                      <a:r>
                        <a:rPr lang="ru-RU" sz="1400" dirty="0" err="1" smtClean="0">
                          <a:latin typeface="Futura PT Bold" panose="020B0902020204020203" pitchFamily="34" charset="-52"/>
                        </a:rPr>
                        <a:t>Сёмина</a:t>
                      </a:r>
                      <a:r>
                        <a:rPr lang="ru-RU" sz="1400" dirty="0" smtClean="0">
                          <a:latin typeface="Futura PT Bold" panose="020B0902020204020203" pitchFamily="34" charset="-52"/>
                        </a:rPr>
                        <a:t> Л.Ю., </a:t>
                      </a:r>
                      <a:r>
                        <a:rPr lang="ru-RU" sz="1400" dirty="0" err="1" smtClean="0">
                          <a:latin typeface="Futura PT Bold" panose="020B0902020204020203" pitchFamily="34" charset="-52"/>
                        </a:rPr>
                        <a:t>Шарова</a:t>
                      </a:r>
                      <a:r>
                        <a:rPr lang="ru-RU" sz="1400" dirty="0" smtClean="0">
                          <a:latin typeface="Futura PT Bold" panose="020B0902020204020203" pitchFamily="34" charset="-52"/>
                        </a:rPr>
                        <a:t> А.И.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Профориентационный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десант</a:t>
                      </a:r>
                      <a:endParaRPr lang="ru-RU" sz="1300" dirty="0" smtClean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ФГАОУ ВО «Северо-Кавказский федеральный университет»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48264"/>
                  </a:ext>
                </a:extLst>
              </a:tr>
              <a:tr h="698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Бугаков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М.С.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Наше профессиональное будущее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КГБПОУ</a:t>
                      </a:r>
                      <a:r>
                        <a:rPr lang="ru-RU" sz="1300" baseline="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«Енисейский многопрофильный техникум»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92088"/>
                  </a:ext>
                </a:extLst>
              </a:tr>
              <a:tr h="698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Дубровская Н.М.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Психолого-педагогическое сопровождение мастеров производственного обучения колледжа, обучающих студентов с ОВЗ и инвалидов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Times New Roman" panose="02020603050405020304" pitchFamily="18" charset="0"/>
                        </a:rPr>
                        <a:t>КГБПОУ «Красноярский монтажный колледж» 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01846"/>
                  </a:ext>
                </a:extLst>
              </a:tr>
              <a:tr h="698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Дрелинг</a:t>
                      </a:r>
                      <a:r>
                        <a:rPr lang="ru-RU" sz="1400" b="0" dirty="0" smtClean="0">
                          <a:effectLst/>
                          <a:latin typeface="Futura PT Bold" panose="020B09020202040202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b="0" dirty="0">
                        <a:effectLst/>
                        <a:latin typeface="Futura PT Bold" panose="020B09020202040202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Инклюзивный карьерный навигатор: поддержка профессиональной реализации студентов с инвалидностью – победителей и участников чемпионата профессионального мастерства «</a:t>
                      </a:r>
                      <a:r>
                        <a:rPr lang="ru-RU" sz="1300" dirty="0" err="1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Абилимпикс</a:t>
                      </a: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</a:rPr>
                        <a:t>КГБПОУ «Красноярский индустриально-металлургический техникум» </a:t>
                      </a:r>
                      <a:endParaRPr lang="ru-RU" sz="1300" dirty="0" smtClean="0">
                        <a:effectLst/>
                        <a:latin typeface="Futura PT Book" panose="020B0502020204020303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Futura PT Book" panose="020B0502020204020303" pitchFamily="3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dirty="0"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0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577</Words>
  <Application>Microsoft Office PowerPoint</Application>
  <PresentationFormat>Широкоэкранный</PresentationFormat>
  <Paragraphs>103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Futura PT Bold</vt:lpstr>
      <vt:lpstr>Futura PT Book</vt:lpstr>
      <vt:lpstr>Times New Roman</vt:lpstr>
      <vt:lpstr>Тема Office</vt:lpstr>
      <vt:lpstr>Вебинар по подведению итогов и представлению лучших инклюзивных практик по результатам конкурса  «Выбор PROст»</vt:lpstr>
      <vt:lpstr>ПОВЕСТКА ДНЯ:</vt:lpstr>
      <vt:lpstr>ПОРЯДОК ПРОВЕДЕНИЯ КОНКУРСА</vt:lpstr>
      <vt:lpstr>КРИТЕРИИ ЭКСПЕРТНОЙ ОЦЕНКИ ИНКЛЮЗИВНОЙ ПРАКТИКИ В СИСТЕМЕ СРЕДНЕГО ПРОФЕССИОНАЛЬНОГО ОБРАЗОВАНИЯ </vt:lpstr>
      <vt:lpstr>Общие комментарии и пожелания экспертов:</vt:lpstr>
      <vt:lpstr>Результаты экспертной оценки конкурсных работ:</vt:lpstr>
      <vt:lpstr>Результаты экспертной оценки конкурсных работ: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по подведению итогов и представлению лучших инклюзивных практик по результатам конкурса  «Лучшая профессиональная образовательная организация -2024»</dc:title>
  <dc:creator>Шарабарина Христина Александровна</dc:creator>
  <cp:lastModifiedBy>Зимина Ирина Геннадьевна</cp:lastModifiedBy>
  <cp:revision>27</cp:revision>
  <dcterms:created xsi:type="dcterms:W3CDTF">2024-10-30T03:59:25Z</dcterms:created>
  <dcterms:modified xsi:type="dcterms:W3CDTF">2025-10-02T09:36:12Z</dcterms:modified>
</cp:coreProperties>
</file>